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72" r:id="rId9"/>
    <p:sldId id="273" r:id="rId10"/>
    <p:sldId id="264" r:id="rId11"/>
    <p:sldId id="266" r:id="rId12"/>
    <p:sldId id="267" r:id="rId13"/>
    <p:sldId id="271" r:id="rId14"/>
    <p:sldId id="268" r:id="rId15"/>
    <p:sldId id="270" r:id="rId16"/>
    <p:sldId id="274" r:id="rId17"/>
    <p:sldId id="269" r:id="rId18"/>
    <p:sldId id="275" r:id="rId19"/>
    <p:sldId id="276" r:id="rId20"/>
    <p:sldId id="277" r:id="rId21"/>
    <p:sldId id="278" r:id="rId22"/>
    <p:sldId id="279" r:id="rId23"/>
    <p:sldId id="281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13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CA87D-ECA5-44C7-B9A0-B8C4B37FED79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63950-A18E-498D-B943-5ECBF79D0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3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63950-A18E-498D-B943-5ECBF79D0BB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8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14.06.2021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0873" y="1997839"/>
            <a:ext cx="6594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Физкультурно-оздоровительный проект</a:t>
            </a:r>
          </a:p>
          <a:p>
            <a:pPr algn="ctr"/>
            <a:r>
              <a:rPr lang="ru-RU" sz="28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детей подготовительной группы</a:t>
            </a:r>
          </a:p>
          <a:p>
            <a:pPr algn="ctr"/>
            <a:r>
              <a:rPr lang="ru-RU" sz="28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«За здоровьем в детский сад!»</a:t>
            </a:r>
          </a:p>
          <a:p>
            <a:pPr algn="ctr"/>
            <a:endParaRPr lang="ru-RU" sz="4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2144" y="524952"/>
            <a:ext cx="6206837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общеразвивающего вида №88»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образования г. Братска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9004" y="4406047"/>
            <a:ext cx="5198502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Родыгина Л.Н.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Грунчева С.А.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Братск,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2021г.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84417" y="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счастливые дети великой страны!»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7" y="981940"/>
            <a:ext cx="6525492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02" y="2239778"/>
            <a:ext cx="5252728" cy="39395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0109" y="970338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на тему «Любим спортом заниматься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" y="1809451"/>
            <a:ext cx="3600151" cy="4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7009" y="683834"/>
            <a:ext cx="624940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 «Спортивная эмблема группы»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8" y="1399309"/>
            <a:ext cx="3044537" cy="4059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91" y="1399309"/>
            <a:ext cx="2924844" cy="3899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40" y="2729346"/>
            <a:ext cx="2583006" cy="34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1444" y="534616"/>
            <a:ext cx="4430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Лепка  на тему: «Любимый вид спорта».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3" y="1438564"/>
            <a:ext cx="3971059" cy="5294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74" y="1049855"/>
            <a:ext cx="4262591" cy="56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68" y="1157468"/>
            <a:ext cx="4071205" cy="5428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8661" y="5475375"/>
            <a:ext cx="263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Спортивная игра «Бадминтон»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" y="190498"/>
            <a:ext cx="3890677" cy="5187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2686" y="4724400"/>
            <a:ext cx="321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Игра «Сбей кегли»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" y="255154"/>
            <a:ext cx="4498667" cy="6347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4" y="5957455"/>
            <a:ext cx="217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Игра «</a:t>
            </a:r>
            <a:r>
              <a:rPr lang="ru-RU" b="1" dirty="0" err="1" smtClean="0">
                <a:solidFill>
                  <a:srgbClr val="FFFF00"/>
                </a:solidFill>
              </a:rPr>
              <a:t>Дартс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52" y="255154"/>
            <a:ext cx="4402579" cy="6347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244" y="5588123"/>
            <a:ext cx="289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Игра «Попади в цель»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390"/>
            <a:ext cx="4511386" cy="6329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6109" y="5576776"/>
            <a:ext cx="239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Соревнования по прыжкам на скакалке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" y="1951053"/>
            <a:ext cx="4274694" cy="31980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855" y="4502727"/>
            <a:ext cx="314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Спортивные </a:t>
            </a:r>
            <a:r>
              <a:rPr lang="ru-RU" b="1" dirty="0">
                <a:solidFill>
                  <a:srgbClr val="FFFF00"/>
                </a:solidFill>
              </a:rPr>
              <a:t>упражнения на спортивной </a:t>
            </a:r>
            <a:r>
              <a:rPr lang="ru-RU" b="1" dirty="0" smtClean="0">
                <a:solidFill>
                  <a:srgbClr val="FFFF00"/>
                </a:solidFill>
              </a:rPr>
              <a:t>площадке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39416"/>
              </p:ext>
            </p:extLst>
          </p:nvPr>
        </p:nvGraphicFramePr>
        <p:xfrm>
          <a:off x="2549238" y="640334"/>
          <a:ext cx="5985164" cy="5678424"/>
        </p:xfrm>
        <a:graphic>
          <a:graphicData uri="http://schemas.openxmlformats.org/drawingml/2006/table">
            <a:tbl>
              <a:tblPr firstRow="1" firstCol="1" bandRow="1"/>
              <a:tblGrid>
                <a:gridCol w="1938221">
                  <a:extLst>
                    <a:ext uri="{9D8B030D-6E8A-4147-A177-3AD203B41FA5}">
                      <a16:colId xmlns:a16="http://schemas.microsoft.com/office/drawing/2014/main" val="2982675643"/>
                    </a:ext>
                  </a:extLst>
                </a:gridCol>
                <a:gridCol w="4046943">
                  <a:extLst>
                    <a:ext uri="{9D8B030D-6E8A-4147-A177-3AD203B41FA5}">
                      <a16:colId xmlns:a16="http://schemas.microsoft.com/office/drawing/2014/main" val="2359415434"/>
                    </a:ext>
                  </a:extLst>
                </a:gridCol>
              </a:tblGrid>
              <a:tr h="175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работы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515172"/>
                  </a:ext>
                </a:extLst>
              </a:tr>
              <a:tr h="350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Информационно- рекламная деятельность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информационного стенда по ОБЖ, ЗОЖ.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Фотовыставка «Спортивное лето!» фотогазета.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35860"/>
                  </a:ext>
                </a:extLst>
              </a:tr>
              <a:tr h="526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беседы по необходимости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Просветительская работа (памятки, рекомендации);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808458"/>
                  </a:ext>
                </a:extLst>
              </a:tr>
              <a:tr h="526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ДОУ и семьи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родителей к проведению совместного развлечения- 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«Весёлый марафон»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выставок, конкурс «Мы со спортом дружим!»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творческих работ «Летняя мозаика»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27" marR="572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1504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15831" y="0"/>
            <a:ext cx="67405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3817" y="390358"/>
            <a:ext cx="60821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консультаций и памяток для родителей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ОБЖ, ЗОЖ.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36" y="1138738"/>
            <a:ext cx="2502477" cy="3336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8" y="3762941"/>
            <a:ext cx="2323742" cy="3098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20" y="1119788"/>
            <a:ext cx="2338852" cy="3118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1" y="3699256"/>
            <a:ext cx="2276819" cy="30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8219" y="889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Фотовыставка «Спортивное лето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7" y="547255"/>
            <a:ext cx="6310745" cy="63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4436" y="387927"/>
            <a:ext cx="6899564" cy="588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дети испытывают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«двигательный дефицит»,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т.е. количество движений, производимых ими в течение дня, ниже возрастной нормы. Не секрет, что в детском саду и дома дети большую часть времени проводят в статическом положении (за столами, у телевизора, играя в тихие игры за столом). Это увеличивает статическую нагрузку на определенные группы мышц и вызывает их утомление. Снижается сила и работоспособность скелетной мускулатуры, что влечет за собой нарушение осанки, плоскостопие, задержку возрастного развития, быстроты, ловкости, координации движений, выносливости, гибкости и силы. Физически ослабленные дети подвергаются быстрому утомлению, у них снижены эмоциональный тонус и настроение, что в свою очередь отрицательно влияет на характер их умственной работоспособности.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совместная деятельность педагога, родителей и детей может дать значительные результаты.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Грамотная организация летней оздоровительной работы в детском саду, предоставляет широкие возможности для укрепления физического и психического здоровья детей, развития у них познавательного интереса, а также повышения информационной компетентности родителей в области организации летнего отдыха детей.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96837" y="217228"/>
            <a:ext cx="645621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к проведению совместного развлечения-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«Весёлый марафон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(Подготовка образа пирата для ребенка)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13" y="1482435"/>
            <a:ext cx="3491345" cy="4655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96" y="1558634"/>
            <a:ext cx="3377045" cy="4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35125" y="0"/>
            <a:ext cx="3853170" cy="916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3045" y="395209"/>
            <a:ext cx="5494517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мероприятие: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«Весёлый марафон»</a:t>
            </a:r>
            <a:endParaRPr lang="ru-RU" sz="1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05" y="900254"/>
            <a:ext cx="4219575" cy="3167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6" y="4033897"/>
            <a:ext cx="4232152" cy="2737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69" y="4196167"/>
            <a:ext cx="4280393" cy="2592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8" y="515897"/>
            <a:ext cx="2528647" cy="33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27" y="720566"/>
            <a:ext cx="7232073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 проектной деятельности:</a:t>
            </a:r>
            <a:endParaRPr lang="ru-RU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детских рисунков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«Спорт и мы»;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«Весёлый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марафон»;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Оформлены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 рекомендации: консультация для родителей 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«16 идей чем заняться летом», «Безопасное лето»;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Фотовыставка «Спортивное лето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!».</a:t>
            </a:r>
            <a:endParaRPr lang="ru-RU" sz="2400" dirty="0"/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endParaRPr lang="ru-RU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AutoNum type="arabicPeriod"/>
            </a:pP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6987" y="93984"/>
            <a:ext cx="6954982" cy="667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1.Аркин Е.А. Ребенок в дошкольные годы / под ред. А.В. Запорожца и В.В. Давыдова. - М.: Просвещение, 2008.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 Л. Режим дня в детском саду / Т. Л.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 Т. Терехова. - М., 2007.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Вавилова Е.Н. Развивайте у дошкольников силу, ловкость, выносливость М.,2011.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Вавилова Е.Н. Учите бегать, прыгать, лазать, метать. - М., 2006.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Веремкович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Л., Иванова О. и др. Закаливание детей в современных условиях. - //Дошкольное воспитание, 2010, № 2, с.7-8.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Глазырина Л.Д. Физическая культура -дошкольникам. Программа и программные требования. М.: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Владос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1999.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Здоровый дошкольник: Социально-оздоровительная технология XXI века /Авт.-сост. Ю.Е. Антонов, М.Н. Кузнецова, Т.Ф.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Саулина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М., 2000.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Змановский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Ю. Ф. Воспитание здорового ребенка: Физиологический аспект / Ю. Ф.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Змановский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М., 1987.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Кудрявцев В.Т., Егоров Б.Б. Развивающая педагогика оздоровления (дошкольный возраст): Программно-методическое пособие. М., 2000.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Москаленко, В. К вопросу о физическом воспитании детей / В. Москаленко // Дошкольное воспитание. - 2003. - № 2.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4" y="2149530"/>
            <a:ext cx="9873961" cy="28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3091" y="313901"/>
            <a:ext cx="6580909" cy="6544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оздоровительно – познавательный.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проекта: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(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1.06.21-11.06.21г).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дети от 5 до 7 лет, воспитатели групп, родители.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Укрепление здоровья и повышение работоспособности детей через организацию подвижных игр, игр с элементами спорта.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   Развитие основных физических качеств и двигательных способностей детей (силовые, скоростно-силовые, координационные и др.)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 Развитие умения создавать образы с помощью жестов, мимики, выразительности речи.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    Развитие умения использовать нетрадиционные способы рисования.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Оздоровительная: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   Содействовать формированию гармоничного телосложения, правильной осанки и стопы.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 Удовлетворять потребность детей в движении.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Воспитательная: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   Поощрять двигательное творчество и разнообразную игровую деятельность.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 Содействовать положительных эмоций, умению общаться со сверстниками, взаимопонимания, сопереживания.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3.     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умение предвидеть возможные опасные ситуации для жизни и здоровья, последствия своих поступков для себя и сверстников.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1886" y="161952"/>
            <a:ext cx="6966805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  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Этапы реализации проекта: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Подготовительный. 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плана организации летней работы, включающего в себя три блока. Каждый из них охватывает определенную сторону функционирования летнего отдыха детей: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1 – создание условий для всестороннего развития детей;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2 – работа с детьми (организация физкультурно - оздоровительной работы и мероприятий познавательного характера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Блок 3 – работа с родителями.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05979"/>
              </p:ext>
            </p:extLst>
          </p:nvPr>
        </p:nvGraphicFramePr>
        <p:xfrm>
          <a:off x="2031" y="-2"/>
          <a:ext cx="9139938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9397">
                  <a:extLst>
                    <a:ext uri="{9D8B030D-6E8A-4147-A177-3AD203B41FA5}">
                      <a16:colId xmlns:a16="http://schemas.microsoft.com/office/drawing/2014/main" val="77284441"/>
                    </a:ext>
                  </a:extLst>
                </a:gridCol>
                <a:gridCol w="5970541">
                  <a:extLst>
                    <a:ext uri="{9D8B030D-6E8A-4147-A177-3AD203B41FA5}">
                      <a16:colId xmlns:a16="http://schemas.microsoft.com/office/drawing/2014/main" val="3260853745"/>
                    </a:ext>
                  </a:extLst>
                </a:gridCol>
              </a:tblGrid>
              <a:tr h="214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работы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реализации работы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37166134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водно-питьевого режима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кружки, чайник, кипяченная охлажденная вода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23342315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закаливающих процедур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 полотенца для рук и ног, лейка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2762861777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для физического развития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74549851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безопасных условий пребывания детей в ДОУ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Аптечка первой помощи, исправное оборудование на игровой площадке, атрибуты для игр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385725552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привычки к ЗОЖ, безопасному поведению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дидактического материала для работы с детьми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395491556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двигательного режима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Физкультурное оборудование, организация спортивных праздников, досугов, работа с детьми по развитию движений на зарядке и в свободной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263774669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для познавательного развития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006712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познавательных тематических досугов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Сценарии, атрибуты, костюмы, дидактические пособия, игры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212989322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экспериментальной деятельности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Пособия и оборудование для проведения экспериментов; цветник, огород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4146068694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занятий по ознакомлению с природой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Пособия и оборудование по ознакомлению с природой, дидактические игры экологической направленности, календарь природы. Проведение целевых прогулок, экскурсий по территории ДОУ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213201899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для развития изобразительного творчества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736578708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изобразительной деятельности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игры-экспериментирования с использованием нетрадиционных методов и материалов. Изобразительные средства и оборудование (мелки, гуашь, акварель, кисти, природный материал, пластилин).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982778819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для реализации трудовой деятельности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72092677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 в природе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труда, мини-огород на территории ДОУ, уголок природы в группе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2367128343"/>
                  </a:ext>
                </a:extLst>
              </a:tr>
              <a:tr h="642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Ручной труд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Изобразительные средства, природный материал, нетрадиционный материал (тесто, овощи, ткань).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Выставки конкурсы поделок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:a16="http://schemas.microsoft.com/office/drawing/2014/main" val="148037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5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9605" y="0"/>
            <a:ext cx="644236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UcPeriod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Сбор и анализ литературы по данной теме.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Разработка плана реализации проекта.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Разработка дидактических игр.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Подборка иллюстративного материала.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Подборка стихотворений, загадок по теме.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Подборка подвижных, пальчиковых, дидактических игр по теме.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Подготовить материал для изобразительной деятельности, художественную и познавательную литературу для чтения детям. </a:t>
            </a:r>
          </a:p>
          <a:p>
            <a:pPr marL="400050" indent="-400050">
              <a:buFontTx/>
              <a:buAutoNum type="romanUcPeriod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55073" y="-18457"/>
            <a:ext cx="10654145" cy="45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Основной. Реализация организации летней оздоровительной работы.</a:t>
            </a:r>
            <a:endParaRPr lang="ru-RU" sz="2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44710"/>
              </p:ext>
            </p:extLst>
          </p:nvPr>
        </p:nvGraphicFramePr>
        <p:xfrm>
          <a:off x="0" y="410882"/>
          <a:ext cx="9144000" cy="6568217"/>
        </p:xfrm>
        <a:graphic>
          <a:graphicData uri="http://schemas.openxmlformats.org/drawingml/2006/table">
            <a:tbl>
              <a:tblPr firstRow="1" firstCol="1" bandRow="1"/>
              <a:tblGrid>
                <a:gridCol w="613901">
                  <a:extLst>
                    <a:ext uri="{9D8B030D-6E8A-4147-A177-3AD203B41FA5}">
                      <a16:colId xmlns:a16="http://schemas.microsoft.com/office/drawing/2014/main" val="2135052219"/>
                    </a:ext>
                  </a:extLst>
                </a:gridCol>
                <a:gridCol w="1616681">
                  <a:extLst>
                    <a:ext uri="{9D8B030D-6E8A-4147-A177-3AD203B41FA5}">
                      <a16:colId xmlns:a16="http://schemas.microsoft.com/office/drawing/2014/main" val="3303246319"/>
                    </a:ext>
                  </a:extLst>
                </a:gridCol>
                <a:gridCol w="1787236">
                  <a:extLst>
                    <a:ext uri="{9D8B030D-6E8A-4147-A177-3AD203B41FA5}">
                      <a16:colId xmlns:a16="http://schemas.microsoft.com/office/drawing/2014/main" val="2324365383"/>
                    </a:ext>
                  </a:extLst>
                </a:gridCol>
                <a:gridCol w="1314344">
                  <a:extLst>
                    <a:ext uri="{9D8B030D-6E8A-4147-A177-3AD203B41FA5}">
                      <a16:colId xmlns:a16="http://schemas.microsoft.com/office/drawing/2014/main" val="2764481866"/>
                    </a:ext>
                  </a:extLst>
                </a:gridCol>
                <a:gridCol w="1532770">
                  <a:extLst>
                    <a:ext uri="{9D8B030D-6E8A-4147-A177-3AD203B41FA5}">
                      <a16:colId xmlns:a16="http://schemas.microsoft.com/office/drawing/2014/main" val="2946635539"/>
                    </a:ext>
                  </a:extLst>
                </a:gridCol>
                <a:gridCol w="2279068">
                  <a:extLst>
                    <a:ext uri="{9D8B030D-6E8A-4147-A177-3AD203B41FA5}">
                      <a16:colId xmlns:a16="http://schemas.microsoft.com/office/drawing/2014/main" val="2923827093"/>
                    </a:ext>
                  </a:extLst>
                </a:gridCol>
              </a:tblGrid>
              <a:tr h="175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Дни недели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области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79494"/>
                  </a:ext>
                </a:extLst>
              </a:tr>
              <a:tr h="175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 развитие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Художественно-эстетическое развитие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Социально-коммуникативное развитие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33813"/>
                  </a:ext>
                </a:extLst>
              </a:tr>
              <a:tr h="851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Тематический день защиты детей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концерт «Детство – это радостные дети!»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«Любимые праздники»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– драматизация «Добрый день!»   (</a:t>
                      </a: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стихиА.Кондратьева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Прослушивание аудиозаписи «Любимые сказки»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рисунков «Мы счастливые дети великой страны!»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Сотворчество воспитателей, детей, родителей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u-RU" sz="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эмблема группы</a:t>
                      </a: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П/и  «Солнечные зайчики», «Море волнуется»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- р игра «Детский сад», «Семья»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работа педагога с детьми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оформление плаката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«Я здоровым быть хочу!»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07660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с рассматриванием иллюстраций, фотографий и картинок о здоровье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«В здоровом теле – здоровый дух!»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«Что любят надевать девочки (мальчики) на праздники»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атрибутов для игр.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В. Ладыжец «Гром»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спортивных мини-эстафет «Спорт-здоровье! Спорт-игра!»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П/и «Мышеловка», «Береги предмет»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 «У природы нет плохой погоды», «Сундучок»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074953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Шествие в рамках всемирного дня охраны окружающей среды и акции «Спасти и сохранить»: «Любимый посёлок, будь  чистым всегда!»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«Что мне нравится в моем любимом городе»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И.Бунин «Крупный дождь в лесу зеленом»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 из пластилина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«Красота нашего края».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«Любимое место в поселке»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П/и «Хитрая лиса» «Сова»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 «Найди, где спрятано»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 «Собери флаг, герб города»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 «Мой адрес», «Сколько в доме этажей?»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38629"/>
                  </a:ext>
                </a:extLst>
              </a:tr>
              <a:tr h="565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с детьми:  «Правила игры в мяч».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Д/и. « Времена года», «Опасно – не опасно»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сказки «Солнце и Медведь», П.Воронько «Березка» и др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Раскраска</a:t>
                      </a: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 Мой любимый мяч»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Подвижные игры: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«Школа мяча», «Мой веселый звонкий мяч», «Свечка»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Д\и «Полезно – вредно»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новых подвижных игр с мячом.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005503"/>
                  </a:ext>
                </a:extLst>
              </a:tr>
              <a:tr h="565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 о спорте, здоровье.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проблемных ситуаций на тему «Если случилась беда…».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на тему  «Любим спортом заниматься!».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упражнения, игры (бадминтон, футбол, волейбол).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С./р. игра  «Мы на стадионе».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Трудовой десант – уборка территории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689006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Тематический день семьи, любви и верности  «Семья… как много в этом звуке для сердца нашего слилось… как много в нём отозвалось…»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«Любовь и согласие в семье».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Продуктивная деятельность «Изготовление открыток, подарков»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«Веселая карусель» подвижных игр.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«Чай, чай выручай», «Мы веселые ребята»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Д/и. «Угадай вид спорта», «Что из чего?». Игровые упражнения со спортивным инвентарем.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6878"/>
                  </a:ext>
                </a:extLst>
              </a:tr>
              <a:tr h="565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9.06.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 «Правила безопасности знаем – повсюду их соблюдаем!»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 «Безопасность на спортивной площадке».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(лепка)  на тему: «Мой спортивный уголок».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Игровые упражнения на спортивной площадке.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– забавы с воздушными шарами и мыльными пузырями на участке.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Коллективный труд на участке (рыхление земли  и полив растений в клумбах).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С/р. и. «Семейный праздник», «Парикмахерская».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455539"/>
                  </a:ext>
                </a:extLst>
              </a:tr>
              <a:tr h="61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Беседа: «Правила безопасные, серьёзные и очень важные! Дети их знают и соблюдают!»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считалок,стихотворений о дружбе.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описательного рассказа по схеме: «Опиши предмет».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рисунков «Дружат дети всей земли!»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с обручем и скакалкой.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Настольные семейные игры: «Лото», «Домино», «Шашки»,  «Дарц» и др.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669986"/>
                  </a:ext>
                </a:extLst>
              </a:tr>
              <a:tr h="565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11.06.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Беседа: «Спортивные дети – здоровые дети, об этом знают все на свете!» 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ru-RU" sz="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Загадки,</a:t>
                      </a: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викторина о спорте, рассматривание альбома «Виды спорта»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Продуктивная деятельность «Фигурки из проволоки».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- эстафета «Мы сильные и ловкие!»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«Весёлый марафон»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999" marR="209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05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4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699655"/>
            <a:ext cx="4400550" cy="5867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2541" y="1706586"/>
            <a:ext cx="246610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с рассматриванием иллюстраций, фотографий и картинок о здоровье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здоровом теле – здоровый дух!»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8" y="1697181"/>
            <a:ext cx="3699164" cy="4932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77" y="1697181"/>
            <a:ext cx="3652405" cy="4869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9673" y="817418"/>
            <a:ext cx="43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«Валеология»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</TotalTime>
  <Words>2023</Words>
  <Application>Microsoft Office PowerPoint</Application>
  <PresentationFormat>Экран (4:3)</PresentationFormat>
  <Paragraphs>219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Acer</cp:lastModifiedBy>
  <cp:revision>36</cp:revision>
  <dcterms:created xsi:type="dcterms:W3CDTF">2013-11-19T05:52:05Z</dcterms:created>
  <dcterms:modified xsi:type="dcterms:W3CDTF">2021-06-14T13:02:19Z</dcterms:modified>
</cp:coreProperties>
</file>